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485" r:id="rId3"/>
    <p:sldId id="487" r:id="rId4"/>
  </p:sldIdLst>
  <p:sldSz cx="6858000" cy="12192635"/>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B9DA"/>
    <a:srgbClr val="38B7D6"/>
    <a:srgbClr val="3CB8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70" d="100"/>
          <a:sy n="70" d="100"/>
        </p:scale>
        <p:origin x="-690" y="-108"/>
      </p:cViewPr>
      <p:guideLst>
        <p:guide orient="horz" pos="3896"/>
        <p:guide pos="21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7" Type="http://schemas.openxmlformats.org/officeDocument/2006/relationships/viewProps" Target="viewProps.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580510" y="1279287"/>
            <a:ext cx="1942726"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57250" y="1995416"/>
            <a:ext cx="5143500" cy="4244843"/>
          </a:xfrm>
        </p:spPr>
        <p:txBody>
          <a:bodyPr anchor="b"/>
          <a:lstStyle>
            <a:lvl1pPr algn="ctr">
              <a:defRPr sz="3375"/>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857250" y="6403957"/>
            <a:ext cx="5143500" cy="2943730"/>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972050" y="488271"/>
            <a:ext cx="1543050" cy="1040325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42900" y="488271"/>
            <a:ext cx="4539698" cy="1040325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67916" y="3039693"/>
            <a:ext cx="5915025" cy="5071797"/>
          </a:xfrm>
        </p:spPr>
        <p:txBody>
          <a:bodyPr anchor="b"/>
          <a:lstStyle>
            <a:lvl1pPr>
              <a:defRPr sz="337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7916" y="8159470"/>
            <a:ext cx="5915025" cy="2667138"/>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42900" y="2844948"/>
            <a:ext cx="3024378" cy="80465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3490722" y="2844948"/>
            <a:ext cx="3024378" cy="80465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72381" y="649145"/>
            <a:ext cx="5915025" cy="2356679"/>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67561" y="3161832"/>
            <a:ext cx="2741386" cy="1464809"/>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67561" y="4738698"/>
            <a:ext cx="2741386" cy="626572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3519528" y="3161832"/>
            <a:ext cx="2754887" cy="1464809"/>
          </a:xfrm>
        </p:spPr>
        <p:txBody>
          <a:bodyPr anchor="ctr" anchorCtr="0"/>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3519528" y="4738698"/>
            <a:ext cx="2754887" cy="626572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2381" y="812842"/>
            <a:ext cx="2211884" cy="2844948"/>
          </a:xfrm>
        </p:spPr>
        <p:txBody>
          <a:bodyPr anchor="b"/>
          <a:lstStyle>
            <a:lvl1pPr>
              <a:defRPr sz="18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2915543" y="1755514"/>
            <a:ext cx="3471863" cy="8664673"/>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72381" y="3657791"/>
            <a:ext cx="2211884" cy="6776509"/>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7400" indent="0">
              <a:buNone/>
              <a:defRPr sz="5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2381" y="812842"/>
            <a:ext cx="2343009" cy="2844948"/>
          </a:xfrm>
        </p:spPr>
        <p:txBody>
          <a:bodyPr anchor="b"/>
          <a:lstStyle>
            <a:lvl1pPr>
              <a:defRPr sz="18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915543" y="812844"/>
            <a:ext cx="3471863" cy="9607345"/>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endParaRPr lang="zh-CN" altLang="en-US"/>
          </a:p>
        </p:txBody>
      </p:sp>
      <p:sp>
        <p:nvSpPr>
          <p:cNvPr id="4" name="文本占位符 3"/>
          <p:cNvSpPr>
            <a:spLocks noGrp="1"/>
          </p:cNvSpPr>
          <p:nvPr>
            <p:ph type="body" sz="half" idx="2"/>
          </p:nvPr>
        </p:nvSpPr>
        <p:spPr>
          <a:xfrm>
            <a:off x="472381" y="3657791"/>
            <a:ext cx="2343009" cy="6776509"/>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342900" y="488271"/>
            <a:ext cx="6172200" cy="2032106"/>
          </a:xfrm>
          <a:prstGeom prst="rect">
            <a:avLst/>
          </a:prstGeom>
          <a:noFill/>
          <a:ln w="9525">
            <a:noFill/>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342900" y="2844948"/>
            <a:ext cx="6172200" cy="8046576"/>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342900" y="11103200"/>
            <a:ext cx="1600200" cy="846711"/>
          </a:xfrm>
          <a:prstGeom prst="rect">
            <a:avLst/>
          </a:prstGeom>
          <a:noFill/>
          <a:ln w="9525">
            <a:noFill/>
          </a:ln>
        </p:spPr>
        <p:txBody>
          <a:bodyPr/>
          <a:lstStyle>
            <a:lvl1pPr>
              <a:defRPr sz="1050"/>
            </a:lvl1pPr>
          </a:lstStyle>
          <a:p>
            <a:fld id="{82F288E0-7875-42C4-84C8-98DBBD3BF4D2}" type="datetimeFigureOut">
              <a:rPr lang="zh-CN" altLang="en-US" smtClean="0"/>
            </a:fld>
            <a:endParaRPr lang="zh-CN" altLang="en-US"/>
          </a:p>
        </p:txBody>
      </p:sp>
      <p:sp>
        <p:nvSpPr>
          <p:cNvPr id="1029" name="Rectangle 5"/>
          <p:cNvSpPr>
            <a:spLocks noGrp="1"/>
          </p:cNvSpPr>
          <p:nvPr>
            <p:ph type="ftr" sz="quarter" idx="3"/>
          </p:nvPr>
        </p:nvSpPr>
        <p:spPr>
          <a:xfrm>
            <a:off x="2343150" y="11103200"/>
            <a:ext cx="2171700" cy="846711"/>
          </a:xfrm>
          <a:prstGeom prst="rect">
            <a:avLst/>
          </a:prstGeom>
          <a:noFill/>
          <a:ln w="9525">
            <a:noFill/>
          </a:ln>
        </p:spPr>
        <p:txBody>
          <a:bodyPr/>
          <a:lstStyle>
            <a:lvl1pPr algn="ctr">
              <a:defRPr sz="1050"/>
            </a:lvl1pPr>
          </a:lstStyle>
          <a:p>
            <a:endParaRPr lang="zh-CN" altLang="en-US"/>
          </a:p>
        </p:txBody>
      </p:sp>
      <p:sp>
        <p:nvSpPr>
          <p:cNvPr id="1030" name="Rectangle 6"/>
          <p:cNvSpPr>
            <a:spLocks noGrp="1"/>
          </p:cNvSpPr>
          <p:nvPr>
            <p:ph type="sldNum" sz="quarter" idx="4"/>
          </p:nvPr>
        </p:nvSpPr>
        <p:spPr>
          <a:xfrm>
            <a:off x="4914900" y="11103200"/>
            <a:ext cx="1600200" cy="846711"/>
          </a:xfrm>
          <a:prstGeom prst="rect">
            <a:avLst/>
          </a:prstGeom>
          <a:noFill/>
          <a:ln w="9525">
            <a:noFill/>
          </a:ln>
        </p:spPr>
        <p:txBody>
          <a:bodyPr/>
          <a:lstStyle>
            <a:lvl1pPr algn="r">
              <a:defRPr sz="105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685800" eaLnBrk="1" fontAlgn="base" latinLnBrk="0" hangingPunct="1">
        <a:lnSpc>
          <a:spcPct val="100000"/>
        </a:lnSpc>
        <a:spcBef>
          <a:spcPct val="0"/>
        </a:spcBef>
        <a:spcAft>
          <a:spcPct val="0"/>
        </a:spcAft>
        <a:buNone/>
        <a:defRPr sz="3300" b="0" i="0" u="none" kern="1200" baseline="0">
          <a:solidFill>
            <a:schemeClr val="tx2"/>
          </a:solidFill>
          <a:latin typeface="+mj-lt"/>
          <a:ea typeface="+mj-ea"/>
          <a:cs typeface="+mj-cs"/>
        </a:defRPr>
      </a:lvl1pPr>
    </p:titleStyle>
    <p:bodyStyle>
      <a:lvl1pPr marL="257175" lvl="0" indent="-257175" algn="l" defTabSz="685800" eaLnBrk="1" fontAlgn="base" latinLnBrk="0" hangingPunct="1">
        <a:lnSpc>
          <a:spcPct val="100000"/>
        </a:lnSpc>
        <a:spcBef>
          <a:spcPct val="15000"/>
        </a:spcBef>
        <a:spcAft>
          <a:spcPct val="0"/>
        </a:spcAft>
        <a:buChar char="•"/>
        <a:defRPr sz="2400" b="0" i="0" u="none" kern="1200" baseline="0">
          <a:solidFill>
            <a:schemeClr val="tx1"/>
          </a:solidFill>
          <a:latin typeface="+mn-lt"/>
          <a:ea typeface="+mn-ea"/>
          <a:cs typeface="+mn-cs"/>
        </a:defRPr>
      </a:lvl1pPr>
      <a:lvl2pPr marL="557530" lvl="1" indent="-213995" algn="l" defTabSz="685800" eaLnBrk="0" fontAlgn="base" latinLnBrk="0" hangingPunct="0">
        <a:lnSpc>
          <a:spcPct val="100000"/>
        </a:lnSpc>
        <a:spcBef>
          <a:spcPct val="15000"/>
        </a:spcBef>
        <a:spcAft>
          <a:spcPct val="0"/>
        </a:spcAft>
        <a:buChar char="–"/>
        <a:defRPr sz="2100" b="0" i="0" u="none" kern="1200" baseline="0">
          <a:solidFill>
            <a:schemeClr val="tx1"/>
          </a:solidFill>
          <a:latin typeface="+mn-lt"/>
          <a:ea typeface="+mn-ea"/>
          <a:cs typeface="+mn-cs"/>
        </a:defRPr>
      </a:lvl2pPr>
      <a:lvl3pPr marL="857250" lvl="2" indent="-171450" algn="l" defTabSz="685800" eaLnBrk="0" fontAlgn="base" latinLnBrk="0" hangingPunct="0">
        <a:lnSpc>
          <a:spcPct val="100000"/>
        </a:lnSpc>
        <a:spcBef>
          <a:spcPct val="15000"/>
        </a:spcBef>
        <a:spcAft>
          <a:spcPct val="0"/>
        </a:spcAft>
        <a:buChar char="•"/>
        <a:defRPr sz="1800" b="0" i="0" u="none" kern="1200" baseline="0">
          <a:solidFill>
            <a:schemeClr val="tx1"/>
          </a:solidFill>
          <a:latin typeface="+mn-lt"/>
          <a:ea typeface="+mn-ea"/>
          <a:cs typeface="+mn-cs"/>
        </a:defRPr>
      </a:lvl3pPr>
      <a:lvl4pPr marL="1200150" lvl="3" indent="-171450" algn="l" defTabSz="685800" eaLnBrk="0" fontAlgn="base" latinLnBrk="0" hangingPunct="0">
        <a:lnSpc>
          <a:spcPct val="100000"/>
        </a:lnSpc>
        <a:spcBef>
          <a:spcPct val="15000"/>
        </a:spcBef>
        <a:spcAft>
          <a:spcPct val="0"/>
        </a:spcAft>
        <a:buChar char="–"/>
        <a:defRPr sz="1500" b="0" i="0" u="none" kern="1200" baseline="0">
          <a:solidFill>
            <a:schemeClr val="tx1"/>
          </a:solidFill>
          <a:latin typeface="+mn-lt"/>
          <a:ea typeface="+mn-ea"/>
          <a:cs typeface="+mn-cs"/>
        </a:defRPr>
      </a:lvl4pPr>
      <a:lvl5pPr marL="1543050" lvl="4" indent="-171450" algn="l" defTabSz="685800" eaLnBrk="0" fontAlgn="base" latinLnBrk="0" hangingPunct="0">
        <a:lnSpc>
          <a:spcPct val="100000"/>
        </a:lnSpc>
        <a:spcBef>
          <a:spcPct val="15000"/>
        </a:spcBef>
        <a:spcAft>
          <a:spcPct val="0"/>
        </a:spcAft>
        <a:buChar char="»"/>
        <a:defRPr sz="1500" b="0" i="0" u="none" kern="1200" baseline="0">
          <a:solidFill>
            <a:schemeClr val="tx1"/>
          </a:solidFill>
          <a:latin typeface="+mn-lt"/>
          <a:ea typeface="+mn-ea"/>
          <a:cs typeface="+mn-cs"/>
        </a:defRPr>
      </a:lvl5pPr>
      <a:lvl6pPr marL="1885950" lvl="5" indent="-171450" algn="l" defTabSz="685800" eaLnBrk="0" fontAlgn="base" latinLnBrk="0" hangingPunct="0">
        <a:lnSpc>
          <a:spcPct val="100000"/>
        </a:lnSpc>
        <a:spcBef>
          <a:spcPct val="15000"/>
        </a:spcBef>
        <a:spcAft>
          <a:spcPct val="0"/>
        </a:spcAft>
        <a:buChar char="»"/>
        <a:defRPr sz="1500" b="0" i="0" u="none" kern="1200" baseline="0">
          <a:solidFill>
            <a:schemeClr val="tx1"/>
          </a:solidFill>
          <a:latin typeface="+mn-lt"/>
          <a:ea typeface="+mn-ea"/>
          <a:cs typeface="+mn-cs"/>
        </a:defRPr>
      </a:lvl6pPr>
      <a:lvl7pPr marL="2228850" lvl="6" indent="-171450" algn="l" defTabSz="685800" eaLnBrk="0" fontAlgn="base" latinLnBrk="0" hangingPunct="0">
        <a:lnSpc>
          <a:spcPct val="100000"/>
        </a:lnSpc>
        <a:spcBef>
          <a:spcPct val="15000"/>
        </a:spcBef>
        <a:spcAft>
          <a:spcPct val="0"/>
        </a:spcAft>
        <a:buChar char="»"/>
        <a:defRPr sz="1500" b="0" i="0" u="none" kern="1200" baseline="0">
          <a:solidFill>
            <a:schemeClr val="tx1"/>
          </a:solidFill>
          <a:latin typeface="+mn-lt"/>
          <a:ea typeface="+mn-ea"/>
          <a:cs typeface="+mn-cs"/>
        </a:defRPr>
      </a:lvl7pPr>
      <a:lvl8pPr marL="2571750" lvl="7" indent="-171450" algn="l" defTabSz="685800" eaLnBrk="0" fontAlgn="base" latinLnBrk="0" hangingPunct="0">
        <a:lnSpc>
          <a:spcPct val="100000"/>
        </a:lnSpc>
        <a:spcBef>
          <a:spcPct val="15000"/>
        </a:spcBef>
        <a:spcAft>
          <a:spcPct val="0"/>
        </a:spcAft>
        <a:buChar char="»"/>
        <a:defRPr sz="1500" b="0" i="0" u="none" kern="1200" baseline="0">
          <a:solidFill>
            <a:schemeClr val="tx1"/>
          </a:solidFill>
          <a:latin typeface="+mn-lt"/>
          <a:ea typeface="+mn-ea"/>
          <a:cs typeface="+mn-cs"/>
        </a:defRPr>
      </a:lvl8pPr>
      <a:lvl9pPr marL="2914650" lvl="8" indent="-171450" algn="l" defTabSz="685800" eaLnBrk="0" fontAlgn="base" latinLnBrk="0" hangingPunct="0">
        <a:lnSpc>
          <a:spcPct val="100000"/>
        </a:lnSpc>
        <a:spcBef>
          <a:spcPct val="15000"/>
        </a:spcBef>
        <a:spcAft>
          <a:spcPct val="0"/>
        </a:spcAft>
        <a:buChar char="»"/>
        <a:defRPr sz="1500" b="0" i="0" u="none" kern="1200" baseline="0">
          <a:solidFill>
            <a:schemeClr val="tx1"/>
          </a:solidFill>
          <a:latin typeface="+mn-lt"/>
          <a:ea typeface="+mn-ea"/>
          <a:cs typeface="+mn-cs"/>
        </a:defRPr>
      </a:lvl9pPr>
    </p:bodyStyle>
    <p:otherStyle>
      <a:lvl1pPr marL="0" lvl="0" indent="0" algn="l" defTabSz="685800" eaLnBrk="1" fontAlgn="base" latinLnBrk="0" hangingPunct="1">
        <a:lnSpc>
          <a:spcPct val="100000"/>
        </a:lnSpc>
        <a:spcBef>
          <a:spcPct val="0"/>
        </a:spcBef>
        <a:spcAft>
          <a:spcPct val="0"/>
        </a:spcAft>
        <a:buFont typeface="Arial" panose="020B0604020202020204" pitchFamily="34" charset="0"/>
        <a:buNone/>
        <a:defRPr sz="1350" b="0" i="0" u="none"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685800" lvl="2"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028700" lvl="3"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371600" lvl="4"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1714500" lvl="5"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057400" lvl="6"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300" lvl="7"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200" lvl="8" indent="0" algn="l" defTabSz="6858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467360" y="1150620"/>
            <a:ext cx="5949950" cy="78105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a:r>
              <a:rPr sz="2400">
                <a:sym typeface="+mn-ea"/>
              </a:rPr>
              <a:t>集美辖区高校</a:t>
            </a:r>
            <a:r>
              <a:rPr lang="zh-CN" sz="2400">
                <a:sym typeface="+mn-ea"/>
              </a:rPr>
              <a:t>院所</a:t>
            </a:r>
            <a:r>
              <a:rPr sz="2400">
                <a:sym typeface="+mn-ea"/>
              </a:rPr>
              <a:t>对14日内省外返厦</a:t>
            </a:r>
            <a:r>
              <a:rPr lang="zh-CN" sz="2400">
                <a:sym typeface="+mn-ea"/>
              </a:rPr>
              <a:t>师生员工</a:t>
            </a:r>
            <a:r>
              <a:rPr sz="2400">
                <a:sym typeface="+mn-ea"/>
              </a:rPr>
              <a:t>规范管理流程图</a:t>
            </a:r>
            <a:endParaRPr sz="2400">
              <a:sym typeface="+mn-ea"/>
            </a:endParaRPr>
          </a:p>
        </p:txBody>
      </p:sp>
      <p:sp>
        <p:nvSpPr>
          <p:cNvPr id="4" name="文本框 3"/>
          <p:cNvSpPr txBox="1"/>
          <p:nvPr/>
        </p:nvSpPr>
        <p:spPr>
          <a:xfrm>
            <a:off x="2219444" y="4764608"/>
            <a:ext cx="1816298" cy="275590"/>
          </a:xfrm>
          <a:prstGeom prst="rect">
            <a:avLst/>
          </a:prstGeom>
          <a:noFill/>
        </p:spPr>
        <p:txBody>
          <a:bodyPr wrap="square" rtlCol="0" anchor="ctr" anchorCtr="0">
            <a:spAutoFit/>
          </a:bodyPr>
          <a:p>
            <a:endParaRPr lang="zh-CN" altLang="en-US" sz="1200"/>
          </a:p>
        </p:txBody>
      </p:sp>
      <p:sp>
        <p:nvSpPr>
          <p:cNvPr id="15" name="流程图: 可选过程 14"/>
          <p:cNvSpPr/>
          <p:nvPr/>
        </p:nvSpPr>
        <p:spPr>
          <a:xfrm>
            <a:off x="4324350" y="6838315"/>
            <a:ext cx="2428240" cy="94996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lang="en-US" sz="1200">
                <a:solidFill>
                  <a:schemeClr val="tx2"/>
                </a:solidFill>
                <a:sym typeface="+mn-ea"/>
              </a:rPr>
              <a:t>高校负责人拨打120（务必由120车辆接走），与120医务人员签接诊单</a:t>
            </a:r>
            <a:endParaRPr lang="en-US" sz="1200">
              <a:solidFill>
                <a:schemeClr val="tx2"/>
              </a:solidFill>
              <a:sym typeface="+mn-ea"/>
            </a:endParaRPr>
          </a:p>
        </p:txBody>
      </p:sp>
      <p:sp>
        <p:nvSpPr>
          <p:cNvPr id="3" name="流程图: 可选过程 2"/>
          <p:cNvSpPr/>
          <p:nvPr/>
        </p:nvSpPr>
        <p:spPr>
          <a:xfrm>
            <a:off x="1520190" y="2466975"/>
            <a:ext cx="3580130" cy="63436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高校对师生员工进行排查，</a:t>
            </a:r>
            <a:r>
              <a:rPr lang="zh-CN" sz="1200">
                <a:sym typeface="+mn-ea"/>
              </a:rPr>
              <a:t>督促所有</a:t>
            </a:r>
            <a:r>
              <a:rPr lang="zh-CN" altLang="en-US" sz="1200">
                <a:sym typeface="+mn-ea"/>
              </a:rPr>
              <a:t>入厦人员在“i厦门”微信公众号完成登记，</a:t>
            </a:r>
            <a:r>
              <a:rPr sz="1200">
                <a:sym typeface="+mn-ea"/>
              </a:rPr>
              <a:t>建立健康档案</a:t>
            </a:r>
            <a:endParaRPr sz="1200">
              <a:sym typeface="+mn-ea"/>
            </a:endParaRPr>
          </a:p>
        </p:txBody>
      </p:sp>
      <p:sp>
        <p:nvSpPr>
          <p:cNvPr id="20" name="流程图: 可选过程 19"/>
          <p:cNvSpPr/>
          <p:nvPr/>
        </p:nvSpPr>
        <p:spPr>
          <a:xfrm>
            <a:off x="4312920" y="5065395"/>
            <a:ext cx="2451100" cy="85852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lang="en-US" sz="1200">
                <a:solidFill>
                  <a:schemeClr val="tx2"/>
                </a:solidFill>
                <a:sym typeface="+mn-ea"/>
              </a:rPr>
              <a:t>高校组织每天对师生员工展</a:t>
            </a:r>
            <a:endParaRPr lang="en-US" sz="1200">
              <a:solidFill>
                <a:schemeClr val="tx2"/>
              </a:solidFill>
              <a:sym typeface="+mn-ea"/>
            </a:endParaRPr>
          </a:p>
          <a:p>
            <a:pPr lvl="0" algn="ctr" defTabSz="685800" fontAlgn="base"/>
            <a:r>
              <a:rPr lang="en-US" sz="1200">
                <a:solidFill>
                  <a:schemeClr val="tx2"/>
                </a:solidFill>
                <a:sym typeface="+mn-ea"/>
              </a:rPr>
              <a:t>两次体温监测，监测发现有发热（T≧37.3℃）（乏力、咳嗽）等症状者</a:t>
            </a:r>
            <a:endParaRPr lang="en-US" sz="1200">
              <a:solidFill>
                <a:schemeClr val="tx2"/>
              </a:solidFill>
              <a:sym typeface="+mn-ea"/>
            </a:endParaRPr>
          </a:p>
        </p:txBody>
      </p:sp>
      <p:sp>
        <p:nvSpPr>
          <p:cNvPr id="35" name="流程图: 可选过程 34"/>
          <p:cNvSpPr/>
          <p:nvPr/>
        </p:nvSpPr>
        <p:spPr>
          <a:xfrm>
            <a:off x="192405" y="8308975"/>
            <a:ext cx="2888615" cy="68262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lang="en-US" sz="1200">
                <a:solidFill>
                  <a:schemeClr val="tx2"/>
                </a:solidFill>
                <a:sym typeface="+mn-ea"/>
              </a:rPr>
              <a:t>高校要留置其密切接触人员</a:t>
            </a:r>
            <a:endParaRPr lang="en-US" sz="1200">
              <a:solidFill>
                <a:schemeClr val="tx2"/>
              </a:solidFill>
              <a:sym typeface="+mn-ea"/>
            </a:endParaRPr>
          </a:p>
        </p:txBody>
      </p:sp>
      <p:sp>
        <p:nvSpPr>
          <p:cNvPr id="46" name="流程图: 可选过程 45"/>
          <p:cNvSpPr/>
          <p:nvPr/>
        </p:nvSpPr>
        <p:spPr>
          <a:xfrm>
            <a:off x="191135" y="9662795"/>
            <a:ext cx="2900045" cy="68262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lang="en-US" sz="1200">
                <a:solidFill>
                  <a:schemeClr val="tx2"/>
                </a:solidFill>
                <a:sym typeface="+mn-ea"/>
              </a:rPr>
              <a:t>排除疑似对象，高校负责落实其密切接触人员解除隔离</a:t>
            </a:r>
            <a:endParaRPr lang="en-US" sz="1200">
              <a:solidFill>
                <a:schemeClr val="tx2"/>
              </a:solidFill>
              <a:sym typeface="+mn-ea"/>
            </a:endParaRPr>
          </a:p>
        </p:txBody>
      </p:sp>
      <p:sp>
        <p:nvSpPr>
          <p:cNvPr id="47" name="流程图: 可选过程 46"/>
          <p:cNvSpPr/>
          <p:nvPr/>
        </p:nvSpPr>
        <p:spPr>
          <a:xfrm>
            <a:off x="4367530" y="9662795"/>
            <a:ext cx="2385695" cy="68262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lang="en-US" sz="1200">
                <a:solidFill>
                  <a:schemeClr val="tx2"/>
                </a:solidFill>
                <a:sym typeface="+mn-ea"/>
              </a:rPr>
              <a:t>如果为疑似对象，则参照《集美区疑似、确诊病例处置流程图》处置</a:t>
            </a:r>
            <a:endParaRPr lang="en-US" sz="1200">
              <a:solidFill>
                <a:schemeClr val="tx2"/>
              </a:solidFill>
              <a:sym typeface="+mn-ea"/>
            </a:endParaRPr>
          </a:p>
        </p:txBody>
      </p:sp>
      <p:sp>
        <p:nvSpPr>
          <p:cNvPr id="10" name="流程图: 可选过程 9"/>
          <p:cNvSpPr/>
          <p:nvPr/>
        </p:nvSpPr>
        <p:spPr>
          <a:xfrm>
            <a:off x="4335780" y="8209915"/>
            <a:ext cx="2417445" cy="88074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lang="en-US" sz="1200">
                <a:solidFill>
                  <a:schemeClr val="tx2"/>
                </a:solidFill>
                <a:sym typeface="+mn-ea"/>
              </a:rPr>
              <a:t>高校负责人将信息报告</a:t>
            </a:r>
            <a:r>
              <a:rPr lang="zh-CN" altLang="en-US" sz="1200">
                <a:solidFill>
                  <a:schemeClr val="tx2"/>
                </a:solidFill>
                <a:sym typeface="+mn-ea"/>
              </a:rPr>
              <a:t>区文教区管委会及</a:t>
            </a:r>
            <a:r>
              <a:rPr lang="en-US" sz="1200">
                <a:solidFill>
                  <a:schemeClr val="tx2"/>
                </a:solidFill>
                <a:sym typeface="+mn-ea"/>
              </a:rPr>
              <a:t>辖区镇（街）联络员并追踪检测结果</a:t>
            </a:r>
            <a:endParaRPr lang="zh-CN" altLang="en-US" sz="1200">
              <a:solidFill>
                <a:schemeClr val="tx2"/>
              </a:solidFill>
              <a:sym typeface="+mn-ea"/>
            </a:endParaRPr>
          </a:p>
        </p:txBody>
      </p:sp>
      <p:grpSp>
        <p:nvGrpSpPr>
          <p:cNvPr id="58" name="组合 57"/>
          <p:cNvGrpSpPr/>
          <p:nvPr/>
        </p:nvGrpSpPr>
        <p:grpSpPr>
          <a:xfrm>
            <a:off x="895985" y="3127375"/>
            <a:ext cx="4712970" cy="582295"/>
            <a:chOff x="3776" y="14739"/>
            <a:chExt cx="3792" cy="441"/>
          </a:xfrm>
        </p:grpSpPr>
        <p:grpSp>
          <p:nvGrpSpPr>
            <p:cNvPr id="59" name="组合 58"/>
            <p:cNvGrpSpPr/>
            <p:nvPr/>
          </p:nvGrpSpPr>
          <p:grpSpPr>
            <a:xfrm rot="0">
              <a:off x="3776" y="14958"/>
              <a:ext cx="3793" cy="222"/>
              <a:chOff x="3795" y="4485"/>
              <a:chExt cx="3469" cy="222"/>
            </a:xfrm>
          </p:grpSpPr>
          <p:cxnSp>
            <p:nvCxnSpPr>
              <p:cNvPr id="60" name="直接连接符 59"/>
              <p:cNvCxnSpPr/>
              <p:nvPr/>
            </p:nvCxnSpPr>
            <p:spPr>
              <a:xfrm>
                <a:off x="3795" y="4485"/>
                <a:ext cx="3465"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3795"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7260"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grpSp>
        <p:cxnSp>
          <p:nvCxnSpPr>
            <p:cNvPr id="63" name="直接连接符 62"/>
            <p:cNvCxnSpPr/>
            <p:nvPr/>
          </p:nvCxnSpPr>
          <p:spPr>
            <a:xfrm flipV="1">
              <a:off x="5670" y="14739"/>
              <a:ext cx="0" cy="219"/>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219325" y="7788275"/>
            <a:ext cx="3830955" cy="408305"/>
            <a:chOff x="2735" y="10560"/>
            <a:chExt cx="5958" cy="441"/>
          </a:xfrm>
        </p:grpSpPr>
        <p:grpSp>
          <p:nvGrpSpPr>
            <p:cNvPr id="17" name="组合 16"/>
            <p:cNvGrpSpPr/>
            <p:nvPr/>
          </p:nvGrpSpPr>
          <p:grpSpPr>
            <a:xfrm rot="0">
              <a:off x="2735" y="10779"/>
              <a:ext cx="5958" cy="222"/>
              <a:chOff x="3795" y="4485"/>
              <a:chExt cx="3469" cy="222"/>
            </a:xfrm>
          </p:grpSpPr>
          <p:cxnSp>
            <p:nvCxnSpPr>
              <p:cNvPr id="18" name="直接连接符 17"/>
              <p:cNvCxnSpPr/>
              <p:nvPr/>
            </p:nvCxnSpPr>
            <p:spPr>
              <a:xfrm>
                <a:off x="3795" y="4485"/>
                <a:ext cx="3465"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795"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7260"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grpSp>
        <p:cxnSp>
          <p:nvCxnSpPr>
            <p:cNvPr id="5" name="直接连接符 4"/>
            <p:cNvCxnSpPr/>
            <p:nvPr/>
          </p:nvCxnSpPr>
          <p:spPr>
            <a:xfrm flipV="1">
              <a:off x="7654" y="10560"/>
              <a:ext cx="0" cy="219"/>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2224405" y="9092565"/>
            <a:ext cx="3763645" cy="465455"/>
            <a:chOff x="2735" y="10560"/>
            <a:chExt cx="5958" cy="441"/>
          </a:xfrm>
        </p:grpSpPr>
        <p:grpSp>
          <p:nvGrpSpPr>
            <p:cNvPr id="12" name="组合 11"/>
            <p:cNvGrpSpPr/>
            <p:nvPr/>
          </p:nvGrpSpPr>
          <p:grpSpPr>
            <a:xfrm rot="0">
              <a:off x="2735" y="10779"/>
              <a:ext cx="5958" cy="222"/>
              <a:chOff x="3795" y="4485"/>
              <a:chExt cx="3469" cy="222"/>
            </a:xfrm>
          </p:grpSpPr>
          <p:cxnSp>
            <p:nvCxnSpPr>
              <p:cNvPr id="13" name="直接连接符 12"/>
              <p:cNvCxnSpPr/>
              <p:nvPr/>
            </p:nvCxnSpPr>
            <p:spPr>
              <a:xfrm>
                <a:off x="3795" y="4485"/>
                <a:ext cx="3465"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795"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7260"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grpSp>
        <p:cxnSp>
          <p:nvCxnSpPr>
            <p:cNvPr id="25" name="直接连接符 24"/>
            <p:cNvCxnSpPr/>
            <p:nvPr/>
          </p:nvCxnSpPr>
          <p:spPr>
            <a:xfrm flipV="1">
              <a:off x="7654" y="10560"/>
              <a:ext cx="0" cy="219"/>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28" name="流程图: 可选过程 27"/>
          <p:cNvSpPr/>
          <p:nvPr/>
        </p:nvSpPr>
        <p:spPr>
          <a:xfrm>
            <a:off x="49530" y="10856595"/>
            <a:ext cx="2036445" cy="60071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lang="en-US" sz="1200">
                <a:solidFill>
                  <a:schemeClr val="tx2"/>
                </a:solidFill>
                <a:sym typeface="+mn-ea"/>
              </a:rPr>
              <a:t>各相关镇街开展外环境消毒工作</a:t>
            </a:r>
            <a:endParaRPr lang="en-US" sz="1200">
              <a:solidFill>
                <a:schemeClr val="tx2"/>
              </a:solidFill>
              <a:sym typeface="+mn-ea"/>
            </a:endParaRPr>
          </a:p>
        </p:txBody>
      </p:sp>
      <p:sp>
        <p:nvSpPr>
          <p:cNvPr id="50" name="流程图: 可选过程 49"/>
          <p:cNvSpPr/>
          <p:nvPr/>
        </p:nvSpPr>
        <p:spPr>
          <a:xfrm>
            <a:off x="2393950" y="10856595"/>
            <a:ext cx="2081530" cy="60071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lang="en-US" sz="1200">
                <a:solidFill>
                  <a:schemeClr val="tx2"/>
                </a:solidFill>
                <a:sym typeface="+mn-ea"/>
              </a:rPr>
              <a:t>区疾控中心开展疑似</a:t>
            </a:r>
            <a:endParaRPr lang="en-US" sz="1200">
              <a:solidFill>
                <a:schemeClr val="tx2"/>
              </a:solidFill>
              <a:sym typeface="+mn-ea"/>
            </a:endParaRPr>
          </a:p>
          <a:p>
            <a:pPr lvl="0" algn="ctr" defTabSz="685800" fontAlgn="base"/>
            <a:r>
              <a:rPr lang="en-US" sz="1200">
                <a:solidFill>
                  <a:schemeClr val="tx2"/>
                </a:solidFill>
                <a:sym typeface="+mn-ea"/>
              </a:rPr>
              <a:t>（确诊）病例居住场所的</a:t>
            </a:r>
            <a:endParaRPr lang="en-US" sz="1200">
              <a:solidFill>
                <a:schemeClr val="tx2"/>
              </a:solidFill>
              <a:sym typeface="+mn-ea"/>
            </a:endParaRPr>
          </a:p>
          <a:p>
            <a:pPr lvl="0" algn="ctr" defTabSz="685800" fontAlgn="base"/>
            <a:r>
              <a:rPr lang="en-US" sz="1200">
                <a:solidFill>
                  <a:schemeClr val="tx2"/>
                </a:solidFill>
                <a:sym typeface="+mn-ea"/>
              </a:rPr>
              <a:t>终末消毒工作</a:t>
            </a:r>
            <a:endParaRPr lang="en-US" sz="1200">
              <a:solidFill>
                <a:schemeClr val="tx2"/>
              </a:solidFill>
              <a:sym typeface="+mn-ea"/>
            </a:endParaRPr>
          </a:p>
        </p:txBody>
      </p:sp>
      <p:grpSp>
        <p:nvGrpSpPr>
          <p:cNvPr id="31" name="组合 30"/>
          <p:cNvGrpSpPr/>
          <p:nvPr/>
        </p:nvGrpSpPr>
        <p:grpSpPr>
          <a:xfrm>
            <a:off x="1444625" y="10345420"/>
            <a:ext cx="4566285" cy="511175"/>
            <a:chOff x="2735" y="10560"/>
            <a:chExt cx="5958" cy="441"/>
          </a:xfrm>
        </p:grpSpPr>
        <p:grpSp>
          <p:nvGrpSpPr>
            <p:cNvPr id="32" name="组合 31"/>
            <p:cNvGrpSpPr/>
            <p:nvPr/>
          </p:nvGrpSpPr>
          <p:grpSpPr>
            <a:xfrm rot="0">
              <a:off x="2735" y="10779"/>
              <a:ext cx="5958" cy="222"/>
              <a:chOff x="3795" y="4485"/>
              <a:chExt cx="3469" cy="222"/>
            </a:xfrm>
          </p:grpSpPr>
          <p:cxnSp>
            <p:nvCxnSpPr>
              <p:cNvPr id="33" name="直接连接符 32"/>
              <p:cNvCxnSpPr/>
              <p:nvPr/>
            </p:nvCxnSpPr>
            <p:spPr>
              <a:xfrm>
                <a:off x="3795" y="4485"/>
                <a:ext cx="3465"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3795"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7260"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grpSp>
        <p:cxnSp>
          <p:nvCxnSpPr>
            <p:cNvPr id="37" name="直接连接符 36"/>
            <p:cNvCxnSpPr/>
            <p:nvPr/>
          </p:nvCxnSpPr>
          <p:spPr>
            <a:xfrm flipV="1">
              <a:off x="7654" y="10560"/>
              <a:ext cx="0" cy="219"/>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41" name="流程图: 可选过程 40"/>
          <p:cNvSpPr/>
          <p:nvPr/>
        </p:nvSpPr>
        <p:spPr>
          <a:xfrm>
            <a:off x="4798060" y="10856595"/>
            <a:ext cx="1954530" cy="60071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lang="en-US" sz="1200">
                <a:solidFill>
                  <a:schemeClr val="tx2"/>
                </a:solidFill>
                <a:sym typeface="+mn-ea"/>
              </a:rPr>
              <a:t>高校开展内部环境的消毒工作</a:t>
            </a:r>
            <a:endParaRPr lang="en-US" sz="1200">
              <a:solidFill>
                <a:schemeClr val="tx2"/>
              </a:solidFill>
              <a:sym typeface="+mn-ea"/>
            </a:endParaRPr>
          </a:p>
        </p:txBody>
      </p:sp>
      <p:sp>
        <p:nvSpPr>
          <p:cNvPr id="40" name="文本框 39"/>
          <p:cNvSpPr txBox="1"/>
          <p:nvPr/>
        </p:nvSpPr>
        <p:spPr>
          <a:xfrm>
            <a:off x="15875" y="401955"/>
            <a:ext cx="1428750" cy="368300"/>
          </a:xfrm>
          <a:prstGeom prst="rect">
            <a:avLst/>
          </a:prstGeom>
          <a:noFill/>
        </p:spPr>
        <p:txBody>
          <a:bodyPr wrap="square" rtlCol="0">
            <a:spAutoFit/>
          </a:bodyPr>
          <a:p>
            <a:r>
              <a:rPr lang="zh-CN" altLang="en-US"/>
              <a:t>附件</a:t>
            </a:r>
            <a:r>
              <a:rPr lang="en-US"/>
              <a:t>6</a:t>
            </a:r>
            <a:endParaRPr lang="en-US"/>
          </a:p>
        </p:txBody>
      </p:sp>
      <p:sp>
        <p:nvSpPr>
          <p:cNvPr id="7" name="流程图: 可选过程 6"/>
          <p:cNvSpPr/>
          <p:nvPr/>
        </p:nvSpPr>
        <p:spPr>
          <a:xfrm>
            <a:off x="191770" y="3731260"/>
            <a:ext cx="1328420" cy="63436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有湖北旅居史的</a:t>
            </a:r>
            <a:r>
              <a:rPr lang="zh-CN" sz="1200">
                <a:sym typeface="+mn-ea"/>
              </a:rPr>
              <a:t>师生员工</a:t>
            </a:r>
            <a:r>
              <a:rPr lang="zh-CN" sz="1200">
                <a:ea typeface="宋体" panose="02010600030101010101" pitchFamily="2" charset="-122"/>
                <a:sym typeface="+mn-ea"/>
              </a:rPr>
              <a:t>【</a:t>
            </a:r>
            <a:r>
              <a:rPr lang="en-US" altLang="zh-CN" sz="1200">
                <a:sym typeface="+mn-ea"/>
              </a:rPr>
              <a:t>1</a:t>
            </a:r>
            <a:r>
              <a:rPr lang="zh-CN" sz="1200">
                <a:ea typeface="宋体" panose="02010600030101010101" pitchFamily="2" charset="-122"/>
                <a:sym typeface="+mn-ea"/>
              </a:rPr>
              <a:t>】</a:t>
            </a:r>
            <a:endParaRPr sz="1200">
              <a:sym typeface="+mn-ea"/>
            </a:endParaRPr>
          </a:p>
        </p:txBody>
      </p:sp>
      <p:sp>
        <p:nvSpPr>
          <p:cNvPr id="29" name="流程图: 可选过程 28"/>
          <p:cNvSpPr/>
          <p:nvPr/>
        </p:nvSpPr>
        <p:spPr>
          <a:xfrm>
            <a:off x="192405" y="4975225"/>
            <a:ext cx="3843020" cy="94805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lang="zh-CN" altLang="en-US" sz="1200">
                <a:solidFill>
                  <a:schemeClr val="tx1"/>
                </a:solidFill>
                <a:sym typeface="+mn-ea"/>
              </a:rPr>
              <a:t>严格按照市指挥部</a:t>
            </a:r>
            <a:r>
              <a:rPr lang="en-US" altLang="zh-CN" sz="1200">
                <a:solidFill>
                  <a:schemeClr val="tx1"/>
                </a:solidFill>
                <a:sym typeface="+mn-ea"/>
              </a:rPr>
              <a:t>7</a:t>
            </a:r>
            <a:r>
              <a:rPr lang="zh-CN" altLang="en-US" sz="1200">
                <a:solidFill>
                  <a:schemeClr val="tx1"/>
                </a:solidFill>
                <a:sym typeface="+mn-ea"/>
              </a:rPr>
              <a:t>号通告要求分类实施健康管理，居住校内集体宿舍且学校无隔离条件的可到学校所在区指定的酒店进行自我观察管理</a:t>
            </a:r>
            <a:endParaRPr lang="zh-CN" altLang="en-US" sz="1200">
              <a:solidFill>
                <a:schemeClr val="tx1"/>
              </a:solidFill>
              <a:sym typeface="+mn-ea"/>
            </a:endParaRPr>
          </a:p>
        </p:txBody>
      </p:sp>
      <p:sp>
        <p:nvSpPr>
          <p:cNvPr id="30" name="流程图: 可选过程 29"/>
          <p:cNvSpPr/>
          <p:nvPr/>
        </p:nvSpPr>
        <p:spPr>
          <a:xfrm>
            <a:off x="1791970" y="3731260"/>
            <a:ext cx="2243455" cy="63500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有湖北以外疫情重点地区旅居史的人员</a:t>
            </a:r>
            <a:r>
              <a:rPr lang="zh-CN" sz="1200">
                <a:ea typeface="宋体" panose="02010600030101010101" pitchFamily="2" charset="-122"/>
                <a:sym typeface="+mn-ea"/>
              </a:rPr>
              <a:t>【</a:t>
            </a:r>
            <a:r>
              <a:rPr lang="en-US" altLang="zh-CN" sz="1200">
                <a:sym typeface="+mn-ea"/>
              </a:rPr>
              <a:t>n</a:t>
            </a:r>
            <a:r>
              <a:rPr lang="zh-CN" sz="1200">
                <a:ea typeface="宋体" panose="02010600030101010101" pitchFamily="2" charset="-122"/>
                <a:sym typeface="+mn-ea"/>
              </a:rPr>
              <a:t>】</a:t>
            </a:r>
            <a:r>
              <a:rPr sz="1200">
                <a:sym typeface="+mn-ea"/>
              </a:rPr>
              <a:t>，以及与</a:t>
            </a:r>
            <a:r>
              <a:rPr lang="en-US" sz="1200">
                <a:sym typeface="+mn-ea"/>
              </a:rPr>
              <a:t>“</a:t>
            </a:r>
            <a:r>
              <a:rPr lang="en-US" altLang="zh-CN" sz="1200">
                <a:sym typeface="+mn-ea"/>
              </a:rPr>
              <a:t>1+n”</a:t>
            </a:r>
            <a:r>
              <a:rPr sz="1200">
                <a:sym typeface="+mn-ea"/>
              </a:rPr>
              <a:t>有接触史的</a:t>
            </a:r>
            <a:r>
              <a:rPr lang="zh-CN" sz="1200">
                <a:sym typeface="+mn-ea"/>
              </a:rPr>
              <a:t>师生员工</a:t>
            </a:r>
            <a:endParaRPr lang="zh-CN" sz="1200">
              <a:sym typeface="+mn-ea"/>
            </a:endParaRPr>
          </a:p>
        </p:txBody>
      </p:sp>
      <p:sp>
        <p:nvSpPr>
          <p:cNvPr id="22" name="流程图: 可选过程 21"/>
          <p:cNvSpPr/>
          <p:nvPr/>
        </p:nvSpPr>
        <p:spPr>
          <a:xfrm>
            <a:off x="4335145" y="3731260"/>
            <a:ext cx="2428240" cy="63436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lang="en-US" sz="1200">
                <a:solidFill>
                  <a:schemeClr val="tx2"/>
                </a:solidFill>
                <a:sym typeface="+mn-ea"/>
              </a:rPr>
              <a:t>“1+n”</a:t>
            </a:r>
            <a:r>
              <a:rPr sz="1200">
                <a:solidFill>
                  <a:schemeClr val="tx2"/>
                </a:solidFill>
                <a:sym typeface="+mn-ea"/>
              </a:rPr>
              <a:t>以外的其它地区入闽</a:t>
            </a:r>
            <a:r>
              <a:rPr lang="zh-CN" sz="1200">
                <a:solidFill>
                  <a:schemeClr val="tx2"/>
                </a:solidFill>
                <a:sym typeface="+mn-ea"/>
              </a:rPr>
              <a:t>师生员工</a:t>
            </a:r>
            <a:endParaRPr lang="zh-CN" sz="1200">
              <a:solidFill>
                <a:schemeClr val="tx2"/>
              </a:solidFill>
              <a:sym typeface="+mn-ea"/>
            </a:endParaRPr>
          </a:p>
        </p:txBody>
      </p:sp>
      <p:sp>
        <p:nvSpPr>
          <p:cNvPr id="42" name="下箭头 41"/>
          <p:cNvSpPr/>
          <p:nvPr/>
        </p:nvSpPr>
        <p:spPr>
          <a:xfrm>
            <a:off x="5528310" y="4676140"/>
            <a:ext cx="157480" cy="2990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1200"/>
          </a:p>
        </p:txBody>
      </p:sp>
      <p:sp>
        <p:nvSpPr>
          <p:cNvPr id="43" name="下箭头 42"/>
          <p:cNvSpPr/>
          <p:nvPr/>
        </p:nvSpPr>
        <p:spPr>
          <a:xfrm>
            <a:off x="5528945" y="6262370"/>
            <a:ext cx="157480" cy="2990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1200"/>
          </a:p>
        </p:txBody>
      </p:sp>
      <p:grpSp>
        <p:nvGrpSpPr>
          <p:cNvPr id="49" name="组合 48"/>
          <p:cNvGrpSpPr/>
          <p:nvPr/>
        </p:nvGrpSpPr>
        <p:grpSpPr>
          <a:xfrm>
            <a:off x="901700" y="4362450"/>
            <a:ext cx="2348230" cy="407670"/>
            <a:chOff x="1420" y="6870"/>
            <a:chExt cx="3698" cy="642"/>
          </a:xfrm>
        </p:grpSpPr>
        <p:grpSp>
          <p:nvGrpSpPr>
            <p:cNvPr id="8" name="组合 7"/>
            <p:cNvGrpSpPr/>
            <p:nvPr/>
          </p:nvGrpSpPr>
          <p:grpSpPr>
            <a:xfrm rot="10800000">
              <a:off x="1420" y="6870"/>
              <a:ext cx="3698" cy="324"/>
              <a:chOff x="3795" y="4485"/>
              <a:chExt cx="3469" cy="222"/>
            </a:xfrm>
          </p:grpSpPr>
          <p:cxnSp>
            <p:nvCxnSpPr>
              <p:cNvPr id="23" name="直接连接符 22"/>
              <p:cNvCxnSpPr/>
              <p:nvPr/>
            </p:nvCxnSpPr>
            <p:spPr>
              <a:xfrm>
                <a:off x="3795" y="4485"/>
                <a:ext cx="3465"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3795"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7260"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grpSp>
        <p:cxnSp>
          <p:nvCxnSpPr>
            <p:cNvPr id="48" name="直接连接符 47"/>
            <p:cNvCxnSpPr/>
            <p:nvPr/>
          </p:nvCxnSpPr>
          <p:spPr>
            <a:xfrm rot="10800000" flipV="1">
              <a:off x="3101" y="7194"/>
              <a:ext cx="0" cy="319"/>
            </a:xfrm>
            <a:prstGeom prst="line">
              <a:avLst/>
            </a:prstGeom>
            <a:ln w="25400"/>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869950" y="1062355"/>
            <a:ext cx="5244465" cy="54610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compatLnSpc="1">
            <a:noAutofit/>
          </a:bodyPr>
          <a:p>
            <a:pPr lvl="0" algn="ctr"/>
            <a:r>
              <a:rPr sz="2400">
                <a:sym typeface="+mn-ea"/>
              </a:rPr>
              <a:t>集美区疑似、确诊病例处置流程图</a:t>
            </a:r>
            <a:endParaRPr sz="2400">
              <a:sym typeface="+mn-ea"/>
            </a:endParaRPr>
          </a:p>
        </p:txBody>
      </p:sp>
      <p:sp>
        <p:nvSpPr>
          <p:cNvPr id="4" name="文本框 3"/>
          <p:cNvSpPr txBox="1"/>
          <p:nvPr/>
        </p:nvSpPr>
        <p:spPr>
          <a:xfrm>
            <a:off x="2209919" y="4766489"/>
            <a:ext cx="1816298" cy="271828"/>
          </a:xfrm>
          <a:prstGeom prst="flowChartAlternateProcess">
            <a:avLst/>
          </a:prstGeom>
          <a:noFill/>
        </p:spPr>
        <p:txBody>
          <a:bodyPr wrap="square" rtlCol="0" anchor="ctr" anchorCtr="0">
            <a:spAutoFit/>
          </a:bodyPr>
          <a:p>
            <a:pPr algn="ctr"/>
            <a:endParaRPr lang="zh-CN" altLang="en-US" sz="1015"/>
          </a:p>
        </p:txBody>
      </p:sp>
      <p:sp>
        <p:nvSpPr>
          <p:cNvPr id="5" name="流程图: 可选过程 4"/>
          <p:cNvSpPr/>
          <p:nvPr/>
        </p:nvSpPr>
        <p:spPr>
          <a:xfrm>
            <a:off x="869950" y="2151380"/>
            <a:ext cx="5244465" cy="55562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区疾控中心邱志敏主任（13950017709）接到疑似病例报告信息，</a:t>
            </a:r>
            <a:endParaRPr sz="1200">
              <a:sym typeface="+mn-ea"/>
            </a:endParaRPr>
          </a:p>
          <a:p>
            <a:pPr lvl="0" algn="ctr" defTabSz="685800" fontAlgn="base"/>
            <a:r>
              <a:rPr sz="1200">
                <a:sym typeface="+mn-ea"/>
              </a:rPr>
              <a:t>第一时间报局领导</a:t>
            </a:r>
            <a:endParaRPr sz="1200">
              <a:sym typeface="+mn-ea"/>
            </a:endParaRPr>
          </a:p>
        </p:txBody>
      </p:sp>
      <p:sp>
        <p:nvSpPr>
          <p:cNvPr id="6" name="流程图: 可选过程 5"/>
          <p:cNvSpPr/>
          <p:nvPr/>
        </p:nvSpPr>
        <p:spPr>
          <a:xfrm>
            <a:off x="869950" y="3282315"/>
            <a:ext cx="1781175" cy="63500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李拓江副局长（13859920658）</a:t>
            </a:r>
            <a:endParaRPr sz="1200">
              <a:sym typeface="+mn-ea"/>
            </a:endParaRPr>
          </a:p>
        </p:txBody>
      </p:sp>
      <p:sp>
        <p:nvSpPr>
          <p:cNvPr id="32" name="流程图: 可选过程 31"/>
          <p:cNvSpPr/>
          <p:nvPr/>
        </p:nvSpPr>
        <p:spPr>
          <a:xfrm>
            <a:off x="4333240" y="3282315"/>
            <a:ext cx="1781175" cy="64452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陈明芬局长（19959285845）</a:t>
            </a:r>
            <a:endParaRPr sz="1200">
              <a:sym typeface="+mn-ea"/>
            </a:endParaRPr>
          </a:p>
        </p:txBody>
      </p:sp>
      <p:sp>
        <p:nvSpPr>
          <p:cNvPr id="33" name="流程图: 可选过程 32"/>
          <p:cNvSpPr/>
          <p:nvPr/>
        </p:nvSpPr>
        <p:spPr>
          <a:xfrm>
            <a:off x="869950" y="4456430"/>
            <a:ext cx="1781175" cy="75628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通知相关镇街总联络员和区公安分局王光锋副局长（13806006845）</a:t>
            </a:r>
            <a:endParaRPr sz="1200">
              <a:sym typeface="+mn-ea"/>
            </a:endParaRPr>
          </a:p>
        </p:txBody>
      </p:sp>
      <p:sp>
        <p:nvSpPr>
          <p:cNvPr id="34" name="流程图: 可选过程 33"/>
          <p:cNvSpPr/>
          <p:nvPr/>
        </p:nvSpPr>
        <p:spPr>
          <a:xfrm>
            <a:off x="4333240" y="4456430"/>
            <a:ext cx="1781175" cy="75628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通知相关镇街镇长</a:t>
            </a:r>
            <a:endParaRPr sz="1200">
              <a:sym typeface="+mn-ea"/>
            </a:endParaRPr>
          </a:p>
          <a:p>
            <a:pPr lvl="0" algn="ctr" defTabSz="685800" fontAlgn="base"/>
            <a:r>
              <a:rPr sz="1200">
                <a:sym typeface="+mn-ea"/>
              </a:rPr>
              <a:t>（主任）并报告区分管领导和主要领导</a:t>
            </a:r>
            <a:endParaRPr sz="1200">
              <a:sym typeface="+mn-ea"/>
            </a:endParaRPr>
          </a:p>
        </p:txBody>
      </p:sp>
      <p:sp>
        <p:nvSpPr>
          <p:cNvPr id="35" name="流程图: 可选过程 34"/>
          <p:cNvSpPr/>
          <p:nvPr/>
        </p:nvSpPr>
        <p:spPr>
          <a:xfrm>
            <a:off x="1816100" y="5796915"/>
            <a:ext cx="3526155" cy="59944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各镇街务必确保留住疑似病例的密切接触人员（对象不配合者直接报区公安分局）</a:t>
            </a:r>
            <a:endParaRPr sz="1200">
              <a:sym typeface="+mn-ea"/>
            </a:endParaRPr>
          </a:p>
        </p:txBody>
      </p:sp>
      <p:sp>
        <p:nvSpPr>
          <p:cNvPr id="36" name="流程图: 可选过程 35"/>
          <p:cNvSpPr/>
          <p:nvPr/>
        </p:nvSpPr>
        <p:spPr>
          <a:xfrm>
            <a:off x="1739900" y="6910705"/>
            <a:ext cx="3522345" cy="55816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区疾控中心流调完毕，邱志敏主任报告李拓江</a:t>
            </a:r>
            <a:endParaRPr sz="1200">
              <a:sym typeface="+mn-ea"/>
            </a:endParaRPr>
          </a:p>
          <a:p>
            <a:pPr lvl="0" algn="ctr" defTabSz="685800" fontAlgn="base"/>
            <a:r>
              <a:rPr sz="1200">
                <a:sym typeface="+mn-ea"/>
              </a:rPr>
              <a:t>副局长</a:t>
            </a:r>
            <a:endParaRPr sz="1200">
              <a:sym typeface="+mn-ea"/>
            </a:endParaRPr>
          </a:p>
        </p:txBody>
      </p:sp>
      <p:sp>
        <p:nvSpPr>
          <p:cNvPr id="46" name="流程图: 可选过程 45"/>
          <p:cNvSpPr/>
          <p:nvPr/>
        </p:nvSpPr>
        <p:spPr>
          <a:xfrm>
            <a:off x="4241800" y="10137775"/>
            <a:ext cx="1941830" cy="62928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区疾控中心将密切接触</a:t>
            </a:r>
            <a:endParaRPr sz="1200">
              <a:sym typeface="+mn-ea"/>
            </a:endParaRPr>
          </a:p>
          <a:p>
            <a:pPr lvl="0" algn="ctr" defTabSz="685800" fontAlgn="base"/>
            <a:r>
              <a:rPr sz="1200">
                <a:sym typeface="+mn-ea"/>
              </a:rPr>
              <a:t>人员转运至市级指定酒店</a:t>
            </a:r>
            <a:endParaRPr sz="1200">
              <a:sym typeface="+mn-ea"/>
            </a:endParaRPr>
          </a:p>
        </p:txBody>
      </p:sp>
      <p:sp>
        <p:nvSpPr>
          <p:cNvPr id="47" name="流程图: 可选过程 46"/>
          <p:cNvSpPr/>
          <p:nvPr/>
        </p:nvSpPr>
        <p:spPr>
          <a:xfrm>
            <a:off x="1021080" y="10137775"/>
            <a:ext cx="1781175" cy="62928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各镇街务必落实所有密切接触人员在原地待命</a:t>
            </a:r>
            <a:endParaRPr sz="1200">
              <a:sym typeface="+mn-ea"/>
            </a:endParaRPr>
          </a:p>
        </p:txBody>
      </p:sp>
      <p:sp>
        <p:nvSpPr>
          <p:cNvPr id="50" name="流程图: 可选过程 49"/>
          <p:cNvSpPr/>
          <p:nvPr/>
        </p:nvSpPr>
        <p:spPr>
          <a:xfrm>
            <a:off x="4172585" y="11203940"/>
            <a:ext cx="1941830" cy="60071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区疾控中心开展确诊病例居住场所的</a:t>
            </a:r>
            <a:endParaRPr sz="1200">
              <a:sym typeface="+mn-ea"/>
            </a:endParaRPr>
          </a:p>
          <a:p>
            <a:pPr lvl="0" algn="ctr" defTabSz="685800" fontAlgn="base"/>
            <a:r>
              <a:rPr sz="1200">
                <a:sym typeface="+mn-ea"/>
              </a:rPr>
              <a:t>终末消毒</a:t>
            </a:r>
            <a:endParaRPr sz="1200">
              <a:sym typeface="+mn-ea"/>
            </a:endParaRPr>
          </a:p>
        </p:txBody>
      </p:sp>
      <p:sp>
        <p:nvSpPr>
          <p:cNvPr id="3" name="文本框 2"/>
          <p:cNvSpPr txBox="1"/>
          <p:nvPr/>
        </p:nvSpPr>
        <p:spPr>
          <a:xfrm>
            <a:off x="16510" y="356870"/>
            <a:ext cx="1428750" cy="368300"/>
          </a:xfrm>
          <a:prstGeom prst="rect">
            <a:avLst/>
          </a:prstGeom>
          <a:noFill/>
        </p:spPr>
        <p:txBody>
          <a:bodyPr wrap="square" rtlCol="0">
            <a:spAutoFit/>
          </a:bodyPr>
          <a:p>
            <a:r>
              <a:rPr lang="zh-CN" altLang="en-US"/>
              <a:t>附件</a:t>
            </a:r>
            <a:r>
              <a:rPr lang="en-US" altLang="zh-CN"/>
              <a:t>7</a:t>
            </a:r>
            <a:endParaRPr lang="en-US"/>
          </a:p>
        </p:txBody>
      </p:sp>
      <p:sp>
        <p:nvSpPr>
          <p:cNvPr id="7" name="流程图: 可选过程 6"/>
          <p:cNvSpPr/>
          <p:nvPr/>
        </p:nvSpPr>
        <p:spPr>
          <a:xfrm>
            <a:off x="1755775" y="7943850"/>
            <a:ext cx="3496945" cy="42989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李拓江副局长</a:t>
            </a:r>
            <a:endParaRPr sz="1200">
              <a:sym typeface="+mn-ea"/>
            </a:endParaRPr>
          </a:p>
        </p:txBody>
      </p:sp>
      <p:sp>
        <p:nvSpPr>
          <p:cNvPr id="8" name="流程图: 可选过程 7"/>
          <p:cNvSpPr/>
          <p:nvPr/>
        </p:nvSpPr>
        <p:spPr>
          <a:xfrm>
            <a:off x="1021080" y="11203940"/>
            <a:ext cx="1781175" cy="60071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各相关镇街开展外环境消毒工作</a:t>
            </a:r>
            <a:endParaRPr sz="1200">
              <a:sym typeface="+mn-ea"/>
            </a:endParaRPr>
          </a:p>
        </p:txBody>
      </p:sp>
      <p:sp>
        <p:nvSpPr>
          <p:cNvPr id="13" name="流程图: 可选过程 12"/>
          <p:cNvSpPr/>
          <p:nvPr/>
        </p:nvSpPr>
        <p:spPr>
          <a:xfrm>
            <a:off x="1021080" y="8956040"/>
            <a:ext cx="1781175" cy="599440"/>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若为排除病例，告知相关镇街恢复密切接触</a:t>
            </a:r>
            <a:endParaRPr sz="1200">
              <a:sym typeface="+mn-ea"/>
            </a:endParaRPr>
          </a:p>
          <a:p>
            <a:pPr lvl="0" algn="ctr" defTabSz="685800" fontAlgn="base"/>
            <a:r>
              <a:rPr sz="1200">
                <a:sym typeface="+mn-ea"/>
              </a:rPr>
              <a:t>人员原生活状态</a:t>
            </a:r>
            <a:endParaRPr sz="1200">
              <a:sym typeface="+mn-ea"/>
            </a:endParaRPr>
          </a:p>
        </p:txBody>
      </p:sp>
      <p:sp>
        <p:nvSpPr>
          <p:cNvPr id="14" name="流程图: 可选过程 13"/>
          <p:cNvSpPr/>
          <p:nvPr/>
        </p:nvSpPr>
        <p:spPr>
          <a:xfrm>
            <a:off x="4296410" y="8956040"/>
            <a:ext cx="1854835" cy="638175"/>
          </a:xfrm>
          <a:prstGeom prst="flowChartAlternateProcess">
            <a:avLst/>
          </a:prstGeom>
          <a:noFill/>
          <a:effectLst>
            <a:outerShdw dist="38100" dir="2400000" sx="1000" sy="1000" algn="tl" rotWithShape="0">
              <a:prstClr val="black">
                <a:alpha val="100000"/>
              </a:prst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p>
            <a:pPr lvl="0" algn="ctr" defTabSz="685800" fontAlgn="base"/>
            <a:r>
              <a:rPr sz="1200">
                <a:sym typeface="+mn-ea"/>
              </a:rPr>
              <a:t>若为确诊病例，将流调核实的密切接触人员名单提供给相关镇街</a:t>
            </a:r>
            <a:endParaRPr sz="1200">
              <a:sym typeface="+mn-ea"/>
            </a:endParaRPr>
          </a:p>
        </p:txBody>
      </p:sp>
      <p:sp>
        <p:nvSpPr>
          <p:cNvPr id="26" name="下箭头 25"/>
          <p:cNvSpPr/>
          <p:nvPr/>
        </p:nvSpPr>
        <p:spPr>
          <a:xfrm>
            <a:off x="1658620" y="4020185"/>
            <a:ext cx="157480" cy="2990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1200"/>
          </a:p>
        </p:txBody>
      </p:sp>
      <p:grpSp>
        <p:nvGrpSpPr>
          <p:cNvPr id="15" name="组合 14"/>
          <p:cNvGrpSpPr/>
          <p:nvPr/>
        </p:nvGrpSpPr>
        <p:grpSpPr>
          <a:xfrm>
            <a:off x="1702435" y="2700020"/>
            <a:ext cx="3515995" cy="582295"/>
            <a:chOff x="3776" y="14739"/>
            <a:chExt cx="3792" cy="441"/>
          </a:xfrm>
        </p:grpSpPr>
        <p:grpSp>
          <p:nvGrpSpPr>
            <p:cNvPr id="59" name="组合 58"/>
            <p:cNvGrpSpPr/>
            <p:nvPr/>
          </p:nvGrpSpPr>
          <p:grpSpPr>
            <a:xfrm rot="0">
              <a:off x="3776" y="14958"/>
              <a:ext cx="3793" cy="222"/>
              <a:chOff x="3795" y="4485"/>
              <a:chExt cx="3469" cy="222"/>
            </a:xfrm>
          </p:grpSpPr>
          <p:cxnSp>
            <p:nvCxnSpPr>
              <p:cNvPr id="60" name="直接连接符 59"/>
              <p:cNvCxnSpPr/>
              <p:nvPr/>
            </p:nvCxnSpPr>
            <p:spPr>
              <a:xfrm>
                <a:off x="3795" y="4485"/>
                <a:ext cx="3465"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3795"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7260"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grpSp>
        <p:cxnSp>
          <p:nvCxnSpPr>
            <p:cNvPr id="63" name="直接连接符 62"/>
            <p:cNvCxnSpPr/>
            <p:nvPr/>
          </p:nvCxnSpPr>
          <p:spPr>
            <a:xfrm flipV="1">
              <a:off x="5670" y="14739"/>
              <a:ext cx="0" cy="219"/>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16" name="下箭头 15"/>
          <p:cNvSpPr/>
          <p:nvPr/>
        </p:nvSpPr>
        <p:spPr>
          <a:xfrm>
            <a:off x="5095240" y="4020185"/>
            <a:ext cx="157480" cy="2990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1200"/>
          </a:p>
        </p:txBody>
      </p:sp>
      <p:grpSp>
        <p:nvGrpSpPr>
          <p:cNvPr id="17" name="组合 16"/>
          <p:cNvGrpSpPr/>
          <p:nvPr/>
        </p:nvGrpSpPr>
        <p:grpSpPr>
          <a:xfrm rot="10800000">
            <a:off x="1698625" y="5209540"/>
            <a:ext cx="3515995" cy="582295"/>
            <a:chOff x="3776" y="14739"/>
            <a:chExt cx="3792" cy="441"/>
          </a:xfrm>
        </p:grpSpPr>
        <p:grpSp>
          <p:nvGrpSpPr>
            <p:cNvPr id="18" name="组合 17"/>
            <p:cNvGrpSpPr/>
            <p:nvPr/>
          </p:nvGrpSpPr>
          <p:grpSpPr>
            <a:xfrm rot="0">
              <a:off x="3776" y="14958"/>
              <a:ext cx="3793" cy="222"/>
              <a:chOff x="3795" y="4485"/>
              <a:chExt cx="3469" cy="222"/>
            </a:xfrm>
          </p:grpSpPr>
          <p:cxnSp>
            <p:nvCxnSpPr>
              <p:cNvPr id="20" name="直接连接符 19"/>
              <p:cNvCxnSpPr/>
              <p:nvPr/>
            </p:nvCxnSpPr>
            <p:spPr>
              <a:xfrm>
                <a:off x="3795" y="4485"/>
                <a:ext cx="3465"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3795"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260"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grpSp>
        <p:cxnSp>
          <p:nvCxnSpPr>
            <p:cNvPr id="37" name="直接连接符 36"/>
            <p:cNvCxnSpPr/>
            <p:nvPr/>
          </p:nvCxnSpPr>
          <p:spPr>
            <a:xfrm flipV="1">
              <a:off x="5670" y="14739"/>
              <a:ext cx="0" cy="219"/>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44" name="下箭头 43"/>
          <p:cNvSpPr/>
          <p:nvPr/>
        </p:nvSpPr>
        <p:spPr>
          <a:xfrm>
            <a:off x="3379470" y="6512560"/>
            <a:ext cx="157480" cy="2990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1200"/>
          </a:p>
        </p:txBody>
      </p:sp>
      <p:sp>
        <p:nvSpPr>
          <p:cNvPr id="45" name="下箭头 44"/>
          <p:cNvSpPr/>
          <p:nvPr/>
        </p:nvSpPr>
        <p:spPr>
          <a:xfrm>
            <a:off x="3335020" y="7550150"/>
            <a:ext cx="157480" cy="2990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1200"/>
          </a:p>
        </p:txBody>
      </p:sp>
      <p:grpSp>
        <p:nvGrpSpPr>
          <p:cNvPr id="48" name="组合 47"/>
          <p:cNvGrpSpPr/>
          <p:nvPr/>
        </p:nvGrpSpPr>
        <p:grpSpPr>
          <a:xfrm>
            <a:off x="1657350" y="8373745"/>
            <a:ext cx="3515995" cy="582295"/>
            <a:chOff x="3776" y="14739"/>
            <a:chExt cx="3792" cy="441"/>
          </a:xfrm>
        </p:grpSpPr>
        <p:grpSp>
          <p:nvGrpSpPr>
            <p:cNvPr id="49" name="组合 48"/>
            <p:cNvGrpSpPr/>
            <p:nvPr/>
          </p:nvGrpSpPr>
          <p:grpSpPr>
            <a:xfrm rot="0">
              <a:off x="3776" y="14958"/>
              <a:ext cx="3793" cy="222"/>
              <a:chOff x="3795" y="4485"/>
              <a:chExt cx="3469" cy="222"/>
            </a:xfrm>
          </p:grpSpPr>
          <p:cxnSp>
            <p:nvCxnSpPr>
              <p:cNvPr id="51" name="直接连接符 50"/>
              <p:cNvCxnSpPr/>
              <p:nvPr/>
            </p:nvCxnSpPr>
            <p:spPr>
              <a:xfrm>
                <a:off x="3795" y="4485"/>
                <a:ext cx="3465"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3795"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7260"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grpSp>
        <p:cxnSp>
          <p:nvCxnSpPr>
            <p:cNvPr id="65" name="直接连接符 64"/>
            <p:cNvCxnSpPr/>
            <p:nvPr/>
          </p:nvCxnSpPr>
          <p:spPr>
            <a:xfrm flipV="1">
              <a:off x="5670" y="14739"/>
              <a:ext cx="0" cy="219"/>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68" name="下箭头 67"/>
          <p:cNvSpPr/>
          <p:nvPr/>
        </p:nvSpPr>
        <p:spPr>
          <a:xfrm>
            <a:off x="1598295" y="10835005"/>
            <a:ext cx="157480" cy="2990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1200"/>
          </a:p>
        </p:txBody>
      </p:sp>
      <p:sp>
        <p:nvSpPr>
          <p:cNvPr id="69" name="下箭头 68"/>
          <p:cNvSpPr/>
          <p:nvPr/>
        </p:nvSpPr>
        <p:spPr>
          <a:xfrm>
            <a:off x="5104765" y="10835005"/>
            <a:ext cx="157480" cy="2990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1200"/>
          </a:p>
        </p:txBody>
      </p:sp>
      <p:grpSp>
        <p:nvGrpSpPr>
          <p:cNvPr id="77" name="组合 76"/>
          <p:cNvGrpSpPr/>
          <p:nvPr/>
        </p:nvGrpSpPr>
        <p:grpSpPr>
          <a:xfrm>
            <a:off x="1661160" y="9555480"/>
            <a:ext cx="3558540" cy="582295"/>
            <a:chOff x="2616" y="15048"/>
            <a:chExt cx="5604" cy="917"/>
          </a:xfrm>
        </p:grpSpPr>
        <p:grpSp>
          <p:nvGrpSpPr>
            <p:cNvPr id="71" name="组合 70"/>
            <p:cNvGrpSpPr/>
            <p:nvPr/>
          </p:nvGrpSpPr>
          <p:grpSpPr>
            <a:xfrm rot="0">
              <a:off x="2616" y="15503"/>
              <a:ext cx="5604" cy="462"/>
              <a:chOff x="3795" y="4485"/>
              <a:chExt cx="3469" cy="222"/>
            </a:xfrm>
          </p:grpSpPr>
          <p:cxnSp>
            <p:nvCxnSpPr>
              <p:cNvPr id="72" name="直接连接符 71"/>
              <p:cNvCxnSpPr/>
              <p:nvPr/>
            </p:nvCxnSpPr>
            <p:spPr>
              <a:xfrm>
                <a:off x="3795" y="4485"/>
                <a:ext cx="3465"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3795"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7260" y="4485"/>
                <a:ext cx="4" cy="222"/>
              </a:xfrm>
              <a:prstGeom prst="line">
                <a:avLst/>
              </a:prstGeom>
              <a:ln w="25400"/>
            </p:spPr>
            <p:style>
              <a:lnRef idx="1">
                <a:schemeClr val="accent1"/>
              </a:lnRef>
              <a:fillRef idx="0">
                <a:schemeClr val="accent1"/>
              </a:fillRef>
              <a:effectRef idx="0">
                <a:schemeClr val="accent1"/>
              </a:effectRef>
              <a:fontRef idx="minor">
                <a:schemeClr val="tx1"/>
              </a:fontRef>
            </p:style>
          </p:cxnSp>
        </p:grpSp>
        <p:cxnSp>
          <p:nvCxnSpPr>
            <p:cNvPr id="76" name="直接连接符 75"/>
            <p:cNvCxnSpPr/>
            <p:nvPr/>
          </p:nvCxnSpPr>
          <p:spPr>
            <a:xfrm flipV="1">
              <a:off x="7592" y="15048"/>
              <a:ext cx="0" cy="455"/>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78" name="下箭头 77"/>
          <p:cNvSpPr/>
          <p:nvPr/>
        </p:nvSpPr>
        <p:spPr>
          <a:xfrm rot="16200000">
            <a:off x="3335020" y="10302875"/>
            <a:ext cx="157480" cy="2990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endParaRPr lang="zh-CN" altLang="en-US" sz="1200"/>
          </a:p>
        </p:txBody>
      </p:sp>
    </p:spTree>
  </p:cSld>
  <p:clrMapOvr>
    <a:masterClrMapping/>
  </p:clrMapOvr>
</p:sld>
</file>

<file path=ppt/theme/theme1.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788</Words>
  <Application>WPS 演示</Application>
  <PresentationFormat>自定义</PresentationFormat>
  <Paragraphs>73</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vt:i4>
      </vt:variant>
    </vt:vector>
  </HeadingPairs>
  <TitlesOfParts>
    <vt:vector size="9" baseType="lpstr">
      <vt:lpstr>Arial</vt:lpstr>
      <vt:lpstr>宋体</vt:lpstr>
      <vt:lpstr>Wingdings</vt:lpstr>
      <vt:lpstr>微软雅黑</vt:lpstr>
      <vt:lpstr>Arial Unicode MS</vt:lpstr>
      <vt:lpstr>Calibri</vt:lpstr>
      <vt:lpstr>1_默认设计模板</vt:lpstr>
      <vt:lpstr>集美辖区高校院所对14日内省外返厦师生员工规范管理流程图</vt:lpstr>
      <vt:lpstr>集美区疑似、确诊病例处置流程图</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jiangjingyi</dc:creator>
  <cp:lastModifiedBy>sp</cp:lastModifiedBy>
  <cp:revision>410</cp:revision>
  <dcterms:created xsi:type="dcterms:W3CDTF">2019-10-22T00:18:00Z</dcterms:created>
  <dcterms:modified xsi:type="dcterms:W3CDTF">2020-03-01T07:27:30Z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2052-10.8.2.6666</vt:lpwstr>
  </property>
</Properties>
</file>